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1" r:id="rId6"/>
    <p:sldId id="260" r:id="rId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3" d="100"/>
          <a:sy n="73" d="100"/>
        </p:scale>
        <p:origin x="-1074"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pPr>
              <a:defRPr/>
            </a:pPr>
            <a:fld id="{D1662FC7-BAA6-4EEB-88B5-D5683548B6BB}" type="datetimeFigureOut">
              <a:rPr lang="en-US" smtClean="0"/>
              <a:pPr>
                <a:defRPr/>
              </a:pPr>
              <a:t>12/17/2010</a:t>
            </a:fld>
            <a:endParaRPr lang="en-US"/>
          </a:p>
        </p:txBody>
      </p:sp>
      <p:sp>
        <p:nvSpPr>
          <p:cNvPr id="17" name="Footer Placeholder 16"/>
          <p:cNvSpPr>
            <a:spLocks noGrp="1"/>
          </p:cNvSpPr>
          <p:nvPr>
            <p:ph type="ftr" sz="quarter" idx="11"/>
          </p:nvPr>
        </p:nvSpPr>
        <p:spPr/>
        <p:txBody>
          <a:bodyPr/>
          <a:lstStyle/>
          <a:p>
            <a:pPr>
              <a:defRPr/>
            </a:pPr>
            <a:endParaRPr lang="en-US"/>
          </a:p>
        </p:txBody>
      </p:sp>
      <p:sp>
        <p:nvSpPr>
          <p:cNvPr id="29" name="Slide Number Placeholder 28"/>
          <p:cNvSpPr>
            <a:spLocks noGrp="1"/>
          </p:cNvSpPr>
          <p:nvPr>
            <p:ph type="sldNum" sz="quarter" idx="12"/>
          </p:nvPr>
        </p:nvSpPr>
        <p:spPr/>
        <p:txBody>
          <a:bodyPr/>
          <a:lstStyle/>
          <a:p>
            <a:pPr>
              <a:defRPr/>
            </a:pPr>
            <a:fld id="{81F65F85-3FAF-4FB0-A9AC-6F82D2BAFE46}" type="slidenum">
              <a:rPr lang="en-US" smtClean="0"/>
              <a:pPr>
                <a:defRPr/>
              </a:pPr>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fld id="{86C9E5A3-E018-4F0D-A3D5-F14B80153510}" type="datetimeFigureOut">
              <a:rPr lang="en-US" smtClean="0"/>
              <a:pPr>
                <a:defRPr/>
              </a:pPr>
              <a:t>12/17/2010</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9022F40C-A42A-4785-91BB-3429376B4B03}"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fld id="{2A0F34ED-0B1F-43C0-9118-DBF40F61B66D}" type="datetimeFigureOut">
              <a:rPr lang="en-US" smtClean="0"/>
              <a:pPr>
                <a:defRPr/>
              </a:pPr>
              <a:t>12/17/2010</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A6159ACF-0E1C-4380-958B-EA82FFB2B026}" type="slidenum">
              <a:rPr lang="en-US" smtClean="0"/>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fld id="{07D42D48-D221-4783-9854-BA79A3A145CA}" type="datetimeFigureOut">
              <a:rPr lang="en-US" smtClean="0"/>
              <a:pPr>
                <a:defRPr/>
              </a:pPr>
              <a:t>12/17/2010</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83C57EB2-5626-45D7-B2F3-94B5DBD72C26}" type="slidenum">
              <a:rPr lang="en-US" smtClean="0"/>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pPr>
              <a:defRPr/>
            </a:pPr>
            <a:fld id="{60B391CB-8E79-4085-8DC6-DD64DDF3639A}" type="datetimeFigureOut">
              <a:rPr lang="en-US" smtClean="0"/>
              <a:pPr>
                <a:defRPr/>
              </a:pPr>
              <a:t>12/17/2010</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a:xfrm>
            <a:off x="7924800" y="6416675"/>
            <a:ext cx="762000" cy="365125"/>
          </a:xfrm>
        </p:spPr>
        <p:txBody>
          <a:bodyPr/>
          <a:lstStyle/>
          <a:p>
            <a:pPr>
              <a:defRPr/>
            </a:pPr>
            <a:fld id="{95E8412F-4DE5-4FC9-BAA8-28C7C976C920}" type="slidenum">
              <a:rPr lang="en-US" smtClean="0"/>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pPr>
              <a:defRPr/>
            </a:pPr>
            <a:fld id="{1EF38B4C-D189-483B-B545-89D613159EEF}" type="datetimeFigureOut">
              <a:rPr lang="en-US" smtClean="0"/>
              <a:pPr>
                <a:defRPr/>
              </a:pPr>
              <a:t>12/17/2010</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97A1A21E-677B-4D86-89C9-333C0BAB0649}" type="slidenum">
              <a:rPr lang="en-US" smtClean="0"/>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pPr>
              <a:defRPr/>
            </a:pPr>
            <a:fld id="{84631289-9D54-4960-912F-D663681C69F7}" type="datetimeFigureOut">
              <a:rPr lang="en-US" smtClean="0"/>
              <a:pPr>
                <a:defRPr/>
              </a:pPr>
              <a:t>12/17/2010</a:t>
            </a:fld>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22D3C80F-ECA6-4A59-9CBC-D21FA3463F58}" type="slidenum">
              <a:rPr lang="en-US" smtClean="0"/>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pPr>
              <a:defRPr/>
            </a:pPr>
            <a:fld id="{74BA0718-9491-4D04-8AE0-B45C10F65E1C}" type="datetimeFigureOut">
              <a:rPr lang="en-US" smtClean="0"/>
              <a:pPr>
                <a:defRPr/>
              </a:pPr>
              <a:t>12/17/2010</a:t>
            </a:fld>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39E735CE-B0EA-411C-849F-5423A010B6DC}" type="slidenum">
              <a:rPr lang="en-US" smtClean="0"/>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99A5D970-711B-4B1E-B617-02A84DE93026}" type="datetimeFigureOut">
              <a:rPr lang="en-US" smtClean="0"/>
              <a:pPr>
                <a:defRPr/>
              </a:pPr>
              <a:t>12/17/2010</a:t>
            </a:fld>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6922A338-338D-4909-8B65-7BC735C9EEA4}" type="slidenum">
              <a:rPr lang="en-US" smtClean="0"/>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pPr>
              <a:defRPr/>
            </a:pPr>
            <a:fld id="{20252A42-A861-495C-A68B-2F3901BC2CA6}" type="datetimeFigureOut">
              <a:rPr lang="en-US" smtClean="0"/>
              <a:pPr>
                <a:defRPr/>
              </a:pPr>
              <a:t>12/17/2010</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48BB546B-57AC-4565-9107-C05C20B6F1BE}" type="slidenum">
              <a:rPr lang="en-US" smtClean="0"/>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pPr>
              <a:defRPr/>
            </a:pPr>
            <a:fld id="{6C358425-F7CE-441C-B92F-C33F81C4253C}" type="datetimeFigureOut">
              <a:rPr lang="en-US" smtClean="0"/>
              <a:pPr>
                <a:defRPr/>
              </a:pPr>
              <a:t>12/17/2010</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4AEFB7E2-1331-4878-8803-C7C6144AEFE0}" type="slidenum">
              <a:rPr lang="en-US" smtClean="0"/>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pPr>
              <a:defRPr/>
            </a:pPr>
            <a:fld id="{7CDD0AAB-5761-4109-845C-258B0272E82F}" type="datetimeFigureOut">
              <a:rPr lang="en-US" smtClean="0"/>
              <a:pPr>
                <a:defRPr/>
              </a:pPr>
              <a:t>12/17/2010</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pPr>
              <a:defRPr/>
            </a:pPr>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pPr>
              <a:defRPr/>
            </a:pPr>
            <a:fld id="{6699E616-A691-4523-A33E-A81E20524D30}" type="slidenum">
              <a:rPr lang="en-US" smtClean="0"/>
              <a:pPr>
                <a:defRPr/>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p:txBody>
          <a:bodyPr>
            <a:normAutofit fontScale="90000"/>
          </a:bodyPr>
          <a:lstStyle/>
          <a:p>
            <a:pPr eaLnBrk="1" hangingPunct="1"/>
            <a:r>
              <a:rPr lang="en-US" dirty="0" smtClean="0">
                <a:effectLst>
                  <a:outerShdw blurRad="38100" dist="38100" dir="2700000" algn="tl">
                    <a:srgbClr val="000000">
                      <a:alpha val="43137"/>
                    </a:srgbClr>
                  </a:outerShdw>
                </a:effectLst>
              </a:rPr>
              <a:t>20</a:t>
            </a:r>
            <a:r>
              <a:rPr lang="en-US" baseline="30000" dirty="0" smtClean="0">
                <a:effectLst>
                  <a:outerShdw blurRad="38100" dist="38100" dir="2700000" algn="tl">
                    <a:srgbClr val="000000">
                      <a:alpha val="43137"/>
                    </a:srgbClr>
                  </a:outerShdw>
                </a:effectLst>
              </a:rPr>
              <a:t>th</a:t>
            </a:r>
            <a:r>
              <a:rPr lang="en-US" dirty="0" smtClean="0">
                <a:effectLst>
                  <a:outerShdw blurRad="38100" dist="38100" dir="2700000" algn="tl">
                    <a:srgbClr val="000000">
                      <a:alpha val="43137"/>
                    </a:srgbClr>
                  </a:outerShdw>
                </a:effectLst>
              </a:rPr>
              <a:t> Century Revolutions: Cuba and Nicaragua</a:t>
            </a:r>
          </a:p>
        </p:txBody>
      </p:sp>
      <p:sp>
        <p:nvSpPr>
          <p:cNvPr id="3" name="Subtitle 2"/>
          <p:cNvSpPr>
            <a:spLocks noGrp="1"/>
          </p:cNvSpPr>
          <p:nvPr>
            <p:ph type="subTitle" idx="1"/>
          </p:nvPr>
        </p:nvSpPr>
        <p:spPr/>
        <p:txBody>
          <a:bodyPr rtlCol="0">
            <a:normAutofit/>
          </a:bodyPr>
          <a:lstStyle/>
          <a:p>
            <a:pPr eaLnBrk="1" fontAlgn="auto" hangingPunct="1">
              <a:spcAft>
                <a:spcPts val="0"/>
              </a:spcAft>
              <a:buFont typeface="Arial" pitchFamily="34" charset="0"/>
              <a:buNone/>
              <a:defRPr/>
            </a:pPr>
            <a:r>
              <a:rPr lang="en-US" dirty="0" smtClean="0"/>
              <a:t>Matt Gillis, Diana DiGasbarro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pPr eaLnBrk="1" hangingPunct="1"/>
            <a:r>
              <a:rPr lang="en-US" dirty="0" smtClean="0">
                <a:effectLst>
                  <a:outerShdw blurRad="38100" dist="38100" dir="2700000" algn="tl">
                    <a:srgbClr val="000000">
                      <a:alpha val="43137"/>
                    </a:srgbClr>
                  </a:outerShdw>
                </a:effectLst>
              </a:rPr>
              <a:t>Cuba</a:t>
            </a:r>
          </a:p>
        </p:txBody>
      </p:sp>
      <p:sp>
        <p:nvSpPr>
          <p:cNvPr id="3075" name="Content Placeholder 2"/>
          <p:cNvSpPr>
            <a:spLocks noGrp="1"/>
          </p:cNvSpPr>
          <p:nvPr>
            <p:ph idx="1"/>
          </p:nvPr>
        </p:nvSpPr>
        <p:spPr/>
        <p:txBody>
          <a:bodyPr>
            <a:normAutofit fontScale="70000" lnSpcReduction="20000"/>
          </a:bodyPr>
          <a:lstStyle/>
          <a:p>
            <a:pPr>
              <a:buNone/>
            </a:pPr>
            <a:r>
              <a:rPr lang="en-US" dirty="0" smtClean="0"/>
              <a:t>	</a:t>
            </a:r>
            <a:r>
              <a:rPr lang="en-US" dirty="0" smtClean="0">
                <a:solidFill>
                  <a:schemeClr val="bg1"/>
                </a:solidFill>
              </a:rPr>
              <a:t>Throughout the 20</a:t>
            </a:r>
            <a:r>
              <a:rPr lang="en-US" baseline="30000" dirty="0" smtClean="0">
                <a:solidFill>
                  <a:schemeClr val="bg1"/>
                </a:solidFill>
              </a:rPr>
              <a:t>th</a:t>
            </a:r>
            <a:r>
              <a:rPr lang="en-US" dirty="0" smtClean="0">
                <a:solidFill>
                  <a:schemeClr val="bg1"/>
                </a:solidFill>
              </a:rPr>
              <a:t> Century, Cuba experienced extreme turmoil and disorganization. Since they gained their freedom from Spain, Cuba had been ruled by a small, wealthy elite who, along with the US, suppressed the voice and ignored the well being of the Cuban people for the sake of economic interests. Despite its many natural resources, Cuba’s economy relied almost entirely on the US for survival: the US was the biggest buyer of Cuban raw exports as well as their biggest supplier of finished products. This system made it nearly impossible for the Cuban middle class to form businesses, instead, the Cuban landowners that owned the raw materials profited heavily and thus made up the upper class. As the Cuban elite grew richer through these deals, the Cuban poor sank deeper into poverty, with most of the population living in slums and other poverty stricken areas. It was the Cuban masses’ poor quality of life as well as the government’s greed and corruption that inspired revolutionaries to overthrow their rulers in an attempt to promote change.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pPr eaLnBrk="1" hangingPunct="1"/>
            <a:r>
              <a:rPr lang="en-US" dirty="0" smtClean="0">
                <a:effectLst>
                  <a:outerShdw blurRad="38100" dist="38100" dir="2700000" algn="tl">
                    <a:srgbClr val="000000">
                      <a:alpha val="43137"/>
                    </a:srgbClr>
                  </a:outerShdw>
                </a:effectLst>
              </a:rPr>
              <a:t>Nicaragua</a:t>
            </a:r>
          </a:p>
        </p:txBody>
      </p:sp>
      <p:sp>
        <p:nvSpPr>
          <p:cNvPr id="4099" name="Content Placeholder 2"/>
          <p:cNvSpPr>
            <a:spLocks noGrp="1"/>
          </p:cNvSpPr>
          <p:nvPr>
            <p:ph idx="1"/>
          </p:nvPr>
        </p:nvSpPr>
        <p:spPr>
          <a:xfrm>
            <a:off x="304800" y="1219200"/>
            <a:ext cx="8610600" cy="5029200"/>
          </a:xfrm>
        </p:spPr>
        <p:txBody>
          <a:bodyPr>
            <a:normAutofit lnSpcReduction="10000"/>
          </a:bodyPr>
          <a:lstStyle/>
          <a:p>
            <a:pPr>
              <a:buNone/>
            </a:pPr>
            <a:r>
              <a:rPr lang="en-US" sz="1600" dirty="0" smtClean="0">
                <a:solidFill>
                  <a:schemeClr val="bg1">
                    <a:lumMod val="95000"/>
                    <a:lumOff val="5000"/>
                  </a:schemeClr>
                </a:solidFill>
              </a:rPr>
              <a:t>	Nicaragua's economy started in the colonial period as a self sufficient, effective system, but when a </a:t>
            </a:r>
            <a:r>
              <a:rPr lang="en-US" sz="1600" b="1" dirty="0" smtClean="0">
                <a:solidFill>
                  <a:schemeClr val="bg1">
                    <a:lumMod val="95000"/>
                    <a:lumOff val="5000"/>
                  </a:schemeClr>
                </a:solidFill>
                <a:effectLst>
                  <a:outerShdw blurRad="38100" dist="38100" dir="2700000" algn="tl">
                    <a:srgbClr val="000000">
                      <a:alpha val="43137"/>
                    </a:srgbClr>
                  </a:outerShdw>
                </a:effectLst>
              </a:rPr>
              <a:t>banana republic </a:t>
            </a:r>
            <a:r>
              <a:rPr lang="en-US" sz="1600" dirty="0" smtClean="0">
                <a:solidFill>
                  <a:schemeClr val="bg1">
                    <a:lumMod val="95000"/>
                    <a:lumOff val="5000"/>
                  </a:schemeClr>
                </a:solidFill>
              </a:rPr>
              <a:t>was established, the economy deteriorated and  became </a:t>
            </a:r>
            <a:r>
              <a:rPr lang="en-US" sz="1600" b="1" dirty="0" smtClean="0">
                <a:solidFill>
                  <a:schemeClr val="bg1">
                    <a:lumMod val="95000"/>
                    <a:lumOff val="5000"/>
                  </a:schemeClr>
                </a:solidFill>
                <a:effectLst>
                  <a:outerShdw blurRad="38100" dist="38100" dir="2700000" algn="tl">
                    <a:srgbClr val="000000">
                      <a:alpha val="43137"/>
                    </a:srgbClr>
                  </a:outerShdw>
                </a:effectLst>
              </a:rPr>
              <a:t>dependent on foreign consumers. </a:t>
            </a:r>
            <a:r>
              <a:rPr lang="en-US" sz="1600" dirty="0" smtClean="0">
                <a:solidFill>
                  <a:schemeClr val="bg1">
                    <a:lumMod val="95000"/>
                    <a:lumOff val="5000"/>
                  </a:schemeClr>
                </a:solidFill>
              </a:rPr>
              <a:t>A futile attempt to return a functioning government that helped the poor masses was made when Jose Santos </a:t>
            </a:r>
            <a:r>
              <a:rPr lang="en-US" sz="1600" dirty="0" err="1" smtClean="0">
                <a:solidFill>
                  <a:schemeClr val="bg1">
                    <a:lumMod val="95000"/>
                    <a:lumOff val="5000"/>
                  </a:schemeClr>
                </a:solidFill>
              </a:rPr>
              <a:t>Zelaya</a:t>
            </a:r>
            <a:r>
              <a:rPr lang="en-US" sz="1600" dirty="0" smtClean="0">
                <a:solidFill>
                  <a:schemeClr val="bg1">
                    <a:lumMod val="95000"/>
                    <a:lumOff val="5000"/>
                  </a:schemeClr>
                </a:solidFill>
              </a:rPr>
              <a:t> tried to make the economy more liberal and self sufficient. He was quickly overthrown, with help from the United States, by a more </a:t>
            </a:r>
            <a:r>
              <a:rPr lang="en-US" sz="1600" b="1" dirty="0" smtClean="0">
                <a:solidFill>
                  <a:schemeClr val="bg1">
                    <a:lumMod val="95000"/>
                    <a:lumOff val="5000"/>
                  </a:schemeClr>
                </a:solidFill>
                <a:effectLst>
                  <a:outerShdw blurRad="38100" dist="38100" dir="2700000" algn="tl">
                    <a:srgbClr val="000000">
                      <a:alpha val="43137"/>
                    </a:srgbClr>
                  </a:outerShdw>
                </a:effectLst>
              </a:rPr>
              <a:t>conservative</a:t>
            </a:r>
            <a:r>
              <a:rPr lang="en-US" sz="1600" dirty="0" smtClean="0">
                <a:solidFill>
                  <a:schemeClr val="bg1">
                    <a:lumMod val="95000"/>
                    <a:lumOff val="5000"/>
                  </a:schemeClr>
                </a:solidFill>
              </a:rPr>
              <a:t> party. When the </a:t>
            </a:r>
            <a:r>
              <a:rPr lang="en-US" sz="1600" b="1" dirty="0" smtClean="0">
                <a:solidFill>
                  <a:schemeClr val="bg1">
                    <a:lumMod val="95000"/>
                    <a:lumOff val="5000"/>
                  </a:schemeClr>
                </a:solidFill>
              </a:rPr>
              <a:t>Somoza family </a:t>
            </a:r>
            <a:r>
              <a:rPr lang="en-US" sz="1600" dirty="0" smtClean="0">
                <a:solidFill>
                  <a:schemeClr val="bg1">
                    <a:lumMod val="95000"/>
                    <a:lumOff val="5000"/>
                  </a:schemeClr>
                </a:solidFill>
              </a:rPr>
              <a:t>took control of the government, their </a:t>
            </a:r>
            <a:r>
              <a:rPr lang="en-US" sz="1600" b="1" dirty="0" smtClean="0">
                <a:solidFill>
                  <a:schemeClr val="bg1">
                    <a:lumMod val="95000"/>
                    <a:lumOff val="5000"/>
                  </a:schemeClr>
                </a:solidFill>
                <a:effectLst>
                  <a:outerShdw blurRad="38100" dist="38100" dir="2700000" algn="tl">
                    <a:srgbClr val="000000">
                      <a:alpha val="43137"/>
                    </a:srgbClr>
                  </a:outerShdw>
                </a:effectLst>
              </a:rPr>
              <a:t>corruption and greed </a:t>
            </a:r>
            <a:r>
              <a:rPr lang="en-US" sz="1600" dirty="0" smtClean="0">
                <a:solidFill>
                  <a:schemeClr val="bg1">
                    <a:lumMod val="95000"/>
                    <a:lumOff val="5000"/>
                  </a:schemeClr>
                </a:solidFill>
              </a:rPr>
              <a:t>catapulted the country into a state of complete disrepair. They created a </a:t>
            </a:r>
            <a:r>
              <a:rPr lang="en-US" sz="1600" b="1" dirty="0" smtClean="0">
                <a:solidFill>
                  <a:schemeClr val="bg1">
                    <a:lumMod val="95000"/>
                    <a:lumOff val="5000"/>
                  </a:schemeClr>
                </a:solidFill>
                <a:effectLst>
                  <a:outerShdw blurRad="38100" dist="38100" dir="2700000" algn="tl">
                    <a:srgbClr val="000000">
                      <a:alpha val="43137"/>
                    </a:srgbClr>
                  </a:outerShdw>
                </a:effectLst>
              </a:rPr>
              <a:t>façade of democracy </a:t>
            </a:r>
            <a:r>
              <a:rPr lang="en-US" sz="1600" dirty="0" smtClean="0">
                <a:solidFill>
                  <a:schemeClr val="bg1">
                    <a:lumMod val="95000"/>
                    <a:lumOff val="5000"/>
                  </a:schemeClr>
                </a:solidFill>
              </a:rPr>
              <a:t>in order to get foreign aid from the United States, but instead of helping the thousands of impoverished workers, the </a:t>
            </a:r>
            <a:r>
              <a:rPr lang="en-US" sz="1600" dirty="0" err="1" smtClean="0">
                <a:solidFill>
                  <a:schemeClr val="bg1">
                    <a:lumMod val="95000"/>
                    <a:lumOff val="5000"/>
                  </a:schemeClr>
                </a:solidFill>
              </a:rPr>
              <a:t>Somozas</a:t>
            </a:r>
            <a:r>
              <a:rPr lang="en-US" sz="1600" dirty="0" smtClean="0">
                <a:solidFill>
                  <a:schemeClr val="bg1">
                    <a:lumMod val="95000"/>
                    <a:lumOff val="5000"/>
                  </a:schemeClr>
                </a:solidFill>
              </a:rPr>
              <a:t> and other high-ranking officials kept the money for themselves. The real turning point was the </a:t>
            </a:r>
            <a:r>
              <a:rPr lang="en-US" sz="1600" b="1" dirty="0" smtClean="0">
                <a:solidFill>
                  <a:schemeClr val="bg1">
                    <a:lumMod val="95000"/>
                    <a:lumOff val="5000"/>
                  </a:schemeClr>
                </a:solidFill>
                <a:effectLst>
                  <a:outerShdw blurRad="38100" dist="38100" dir="2700000" algn="tl">
                    <a:srgbClr val="000000">
                      <a:alpha val="43137"/>
                    </a:srgbClr>
                  </a:outerShdw>
                </a:effectLst>
              </a:rPr>
              <a:t>Christmas Earthquake of 1972</a:t>
            </a:r>
            <a:r>
              <a:rPr lang="en-US" sz="1600" dirty="0" smtClean="0">
                <a:solidFill>
                  <a:schemeClr val="bg1">
                    <a:lumMod val="95000"/>
                    <a:lumOff val="5000"/>
                  </a:schemeClr>
                </a:solidFill>
              </a:rPr>
              <a:t>, where thousands of civilians died, but the millions of dollars of foreign aid meant for the victims was instead kept by government officials. Following the earthquake, the </a:t>
            </a:r>
            <a:r>
              <a:rPr lang="en-US" sz="1600" b="1" dirty="0" err="1" smtClean="0">
                <a:solidFill>
                  <a:schemeClr val="bg1">
                    <a:lumMod val="95000"/>
                    <a:lumOff val="5000"/>
                  </a:schemeClr>
                </a:solidFill>
                <a:effectLst>
                  <a:outerShdw blurRad="38100" dist="38100" dir="2700000" algn="tl">
                    <a:srgbClr val="000000">
                      <a:alpha val="43137"/>
                    </a:srgbClr>
                  </a:outerShdw>
                </a:effectLst>
              </a:rPr>
              <a:t>Sandinist</a:t>
            </a:r>
            <a:r>
              <a:rPr lang="en-US" sz="1600" b="1" dirty="0" smtClean="0">
                <a:solidFill>
                  <a:schemeClr val="bg1">
                    <a:lumMod val="95000"/>
                    <a:lumOff val="5000"/>
                  </a:schemeClr>
                </a:solidFill>
                <a:effectLst>
                  <a:outerShdw blurRad="38100" dist="38100" dir="2700000" algn="tl">
                    <a:srgbClr val="000000">
                      <a:alpha val="43137"/>
                    </a:srgbClr>
                  </a:outerShdw>
                </a:effectLst>
              </a:rPr>
              <a:t> Front of National Liberation (FSLN) </a:t>
            </a:r>
            <a:r>
              <a:rPr lang="en-US" sz="1600" dirty="0" smtClean="0">
                <a:solidFill>
                  <a:schemeClr val="bg1">
                    <a:lumMod val="95000"/>
                    <a:lumOff val="5000"/>
                  </a:schemeClr>
                </a:solidFill>
              </a:rPr>
              <a:t>took action against the Somoza government, resulting in </a:t>
            </a:r>
            <a:r>
              <a:rPr lang="en-US" sz="1600" b="1" dirty="0" smtClean="0">
                <a:solidFill>
                  <a:schemeClr val="bg1">
                    <a:lumMod val="95000"/>
                    <a:lumOff val="5000"/>
                  </a:schemeClr>
                </a:solidFill>
                <a:effectLst>
                  <a:outerShdw blurRad="38100" dist="38100" dir="2700000" algn="tl">
                    <a:srgbClr val="000000">
                      <a:alpha val="43137"/>
                    </a:srgbClr>
                  </a:outerShdw>
                </a:effectLst>
              </a:rPr>
              <a:t>violence and censorship</a:t>
            </a:r>
            <a:r>
              <a:rPr lang="en-US" sz="1600" dirty="0" smtClean="0">
                <a:solidFill>
                  <a:schemeClr val="bg1">
                    <a:lumMod val="95000"/>
                    <a:lumOff val="5000"/>
                  </a:schemeClr>
                </a:solidFill>
                <a:effectLst>
                  <a:outerShdw blurRad="38100" dist="38100" dir="2700000" algn="tl">
                    <a:srgbClr val="000000">
                      <a:alpha val="43137"/>
                    </a:srgbClr>
                  </a:outerShdw>
                </a:effectLst>
              </a:rPr>
              <a:t> </a:t>
            </a:r>
            <a:r>
              <a:rPr lang="en-US" sz="1600" dirty="0" smtClean="0">
                <a:solidFill>
                  <a:schemeClr val="bg1">
                    <a:lumMod val="95000"/>
                    <a:lumOff val="5000"/>
                  </a:schemeClr>
                </a:solidFill>
              </a:rPr>
              <a:t>by the government</a:t>
            </a:r>
            <a:r>
              <a:rPr lang="en-US" sz="1600" b="1" dirty="0" smtClean="0">
                <a:solidFill>
                  <a:schemeClr val="bg1">
                    <a:lumMod val="95000"/>
                    <a:lumOff val="5000"/>
                  </a:schemeClr>
                </a:solidFill>
              </a:rPr>
              <a:t>. </a:t>
            </a:r>
            <a:r>
              <a:rPr lang="en-US" sz="1600" dirty="0" smtClean="0">
                <a:solidFill>
                  <a:schemeClr val="bg1">
                    <a:lumMod val="95000"/>
                    <a:lumOff val="5000"/>
                  </a:schemeClr>
                </a:solidFill>
              </a:rPr>
              <a:t>At this point, the United States threatened to stop sending aid to Nicaragua if the </a:t>
            </a:r>
            <a:r>
              <a:rPr lang="en-US" sz="1600" dirty="0" err="1" smtClean="0">
                <a:solidFill>
                  <a:schemeClr val="bg1">
                    <a:lumMod val="95000"/>
                    <a:lumOff val="5000"/>
                  </a:schemeClr>
                </a:solidFill>
              </a:rPr>
              <a:t>Somozas</a:t>
            </a:r>
            <a:r>
              <a:rPr lang="en-US" sz="1600" dirty="0" smtClean="0">
                <a:solidFill>
                  <a:schemeClr val="bg1">
                    <a:lumMod val="95000"/>
                    <a:lumOff val="5000"/>
                  </a:schemeClr>
                </a:solidFill>
              </a:rPr>
              <a:t> continued their </a:t>
            </a:r>
            <a:r>
              <a:rPr lang="en-US" sz="1600" b="1" dirty="0" smtClean="0">
                <a:solidFill>
                  <a:schemeClr val="bg1">
                    <a:lumMod val="95000"/>
                    <a:lumOff val="5000"/>
                  </a:schemeClr>
                </a:solidFill>
                <a:effectLst>
                  <a:outerShdw blurRad="38100" dist="38100" dir="2700000" algn="tl">
                    <a:srgbClr val="000000">
                      <a:alpha val="43137"/>
                    </a:srgbClr>
                  </a:outerShdw>
                </a:effectLst>
              </a:rPr>
              <a:t>inhumane</a:t>
            </a:r>
            <a:r>
              <a:rPr lang="en-US" sz="1600" dirty="0" smtClean="0">
                <a:solidFill>
                  <a:schemeClr val="bg1">
                    <a:lumMod val="95000"/>
                    <a:lumOff val="5000"/>
                  </a:schemeClr>
                </a:solidFill>
              </a:rPr>
              <a:t> way of suppressing the rebels. After the </a:t>
            </a:r>
            <a:r>
              <a:rPr lang="en-US" sz="1600" dirty="0" err="1" smtClean="0">
                <a:solidFill>
                  <a:schemeClr val="bg1">
                    <a:lumMod val="95000"/>
                    <a:lumOff val="5000"/>
                  </a:schemeClr>
                </a:solidFill>
              </a:rPr>
              <a:t>Somozas</a:t>
            </a:r>
            <a:r>
              <a:rPr lang="en-US" sz="1600" dirty="0" smtClean="0">
                <a:solidFill>
                  <a:schemeClr val="bg1">
                    <a:lumMod val="95000"/>
                    <a:lumOff val="5000"/>
                  </a:schemeClr>
                </a:solidFill>
              </a:rPr>
              <a:t> </a:t>
            </a:r>
            <a:r>
              <a:rPr lang="en-US" sz="1600" b="1" dirty="0" smtClean="0">
                <a:solidFill>
                  <a:schemeClr val="bg1">
                    <a:lumMod val="95000"/>
                    <a:lumOff val="5000"/>
                  </a:schemeClr>
                </a:solidFill>
              </a:rPr>
              <a:t>assassinated</a:t>
            </a:r>
            <a:r>
              <a:rPr lang="en-US" sz="1600" dirty="0" smtClean="0">
                <a:solidFill>
                  <a:schemeClr val="bg1">
                    <a:lumMod val="95000"/>
                    <a:lumOff val="5000"/>
                  </a:schemeClr>
                </a:solidFill>
              </a:rPr>
              <a:t> Pedro Chamorro, a prominent rebel leader, the FSLN attacked government officials. The pressure from the United States, Catholic Church, and FSLN caused Somoza to flee Nicaragua, </a:t>
            </a:r>
            <a:r>
              <a:rPr lang="en-US" sz="1600" b="1" dirty="0" smtClean="0">
                <a:solidFill>
                  <a:schemeClr val="bg1">
                    <a:lumMod val="95000"/>
                    <a:lumOff val="5000"/>
                  </a:schemeClr>
                </a:solidFill>
                <a:effectLst>
                  <a:outerShdw blurRad="38100" dist="38100" dir="2700000" algn="tl">
                    <a:srgbClr val="000000">
                      <a:alpha val="43137"/>
                    </a:srgbClr>
                  </a:outerShdw>
                </a:effectLst>
              </a:rPr>
              <a:t>allowing the FSLN to finally take power, thus completing the revolution. </a:t>
            </a:r>
          </a:p>
          <a:p>
            <a:pPr>
              <a:buNone/>
            </a:pPr>
            <a:r>
              <a:rPr lang="en-US" sz="1800" dirty="0" smtClean="0">
                <a:solidFill>
                  <a:schemeClr val="bg1"/>
                </a:solidFill>
                <a:effectLst>
                  <a:outerShdw blurRad="38100" dist="38100" dir="2700000" algn="tl">
                    <a:srgbClr val="000000">
                      <a:alpha val="43137"/>
                    </a:srgbClr>
                  </a:outerShdw>
                </a:effectLst>
              </a:rPr>
              <a:t> </a:t>
            </a:r>
          </a:p>
          <a:p>
            <a:pPr eaLnBrk="1" hangingPunct="1"/>
            <a:endParaRPr lang="en-US" sz="1800" dirty="0"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l 5"/>
          <p:cNvSpPr/>
          <p:nvPr/>
        </p:nvSpPr>
        <p:spPr>
          <a:xfrm>
            <a:off x="0" y="685800"/>
            <a:ext cx="5715000" cy="57150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Oval 6"/>
          <p:cNvSpPr/>
          <p:nvPr/>
        </p:nvSpPr>
        <p:spPr>
          <a:xfrm>
            <a:off x="3429000" y="762000"/>
            <a:ext cx="5715000" cy="57150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124" name="TextBox 7"/>
          <p:cNvSpPr txBox="1">
            <a:spLocks noChangeArrowheads="1"/>
          </p:cNvSpPr>
          <p:nvPr/>
        </p:nvSpPr>
        <p:spPr bwMode="auto">
          <a:xfrm>
            <a:off x="2057400" y="152400"/>
            <a:ext cx="2057400" cy="584775"/>
          </a:xfrm>
          <a:prstGeom prst="rect">
            <a:avLst/>
          </a:prstGeom>
          <a:noFill/>
          <a:ln w="9525">
            <a:noFill/>
            <a:miter lim="800000"/>
            <a:headEnd/>
            <a:tailEnd/>
          </a:ln>
        </p:spPr>
        <p:txBody>
          <a:bodyPr>
            <a:spAutoFit/>
          </a:bodyPr>
          <a:lstStyle/>
          <a:p>
            <a:r>
              <a:rPr lang="en-US" sz="3200" dirty="0">
                <a:solidFill>
                  <a:srgbClr val="C00000"/>
                </a:solidFill>
                <a:latin typeface="Calibri" pitchFamily="34" charset="0"/>
              </a:rPr>
              <a:t>Cuba</a:t>
            </a:r>
          </a:p>
        </p:txBody>
      </p:sp>
      <p:sp>
        <p:nvSpPr>
          <p:cNvPr id="5125" name="TextBox 8"/>
          <p:cNvSpPr txBox="1">
            <a:spLocks noChangeArrowheads="1"/>
          </p:cNvSpPr>
          <p:nvPr/>
        </p:nvSpPr>
        <p:spPr bwMode="auto">
          <a:xfrm>
            <a:off x="5334000" y="152400"/>
            <a:ext cx="2514600" cy="584775"/>
          </a:xfrm>
          <a:prstGeom prst="rect">
            <a:avLst/>
          </a:prstGeom>
          <a:noFill/>
          <a:ln w="9525">
            <a:noFill/>
            <a:miter lim="800000"/>
            <a:headEnd/>
            <a:tailEnd/>
          </a:ln>
        </p:spPr>
        <p:txBody>
          <a:bodyPr wrap="square">
            <a:spAutoFit/>
          </a:bodyPr>
          <a:lstStyle/>
          <a:p>
            <a:r>
              <a:rPr lang="en-US" sz="3200" dirty="0">
                <a:solidFill>
                  <a:srgbClr val="00B0F0"/>
                </a:solidFill>
                <a:latin typeface="Calibri" pitchFamily="34" charset="0"/>
              </a:rPr>
              <a:t>Nicaragua</a:t>
            </a:r>
          </a:p>
        </p:txBody>
      </p:sp>
      <p:sp>
        <p:nvSpPr>
          <p:cNvPr id="9" name="TextBox 8"/>
          <p:cNvSpPr txBox="1"/>
          <p:nvPr/>
        </p:nvSpPr>
        <p:spPr>
          <a:xfrm>
            <a:off x="3429000" y="6273225"/>
            <a:ext cx="4038600" cy="584775"/>
          </a:xfrm>
          <a:prstGeom prst="rect">
            <a:avLst/>
          </a:prstGeom>
          <a:noFill/>
        </p:spPr>
        <p:txBody>
          <a:bodyPr wrap="square" rtlCol="0">
            <a:spAutoFit/>
          </a:bodyPr>
          <a:lstStyle/>
          <a:p>
            <a:r>
              <a:rPr lang="en-US" sz="3200" dirty="0" smtClean="0">
                <a:effectLst>
                  <a:outerShdw blurRad="38100" dist="38100" dir="2700000" algn="tl">
                    <a:srgbClr val="000000">
                      <a:alpha val="43137"/>
                    </a:srgbClr>
                  </a:outerShdw>
                </a:effectLst>
              </a:rPr>
              <a:t>Government</a:t>
            </a:r>
            <a:endParaRPr lang="en-US" sz="3200" dirty="0">
              <a:effectLst>
                <a:outerShdw blurRad="38100" dist="38100" dir="2700000" algn="tl">
                  <a:srgbClr val="000000">
                    <a:alpha val="43137"/>
                  </a:srgbClr>
                </a:outerShdw>
              </a:effectLst>
            </a:endParaRPr>
          </a:p>
        </p:txBody>
      </p:sp>
      <p:sp>
        <p:nvSpPr>
          <p:cNvPr id="10" name="TextBox 9"/>
          <p:cNvSpPr txBox="1"/>
          <p:nvPr/>
        </p:nvSpPr>
        <p:spPr>
          <a:xfrm>
            <a:off x="3810000" y="1676400"/>
            <a:ext cx="1752600" cy="4324261"/>
          </a:xfrm>
          <a:prstGeom prst="rect">
            <a:avLst/>
          </a:prstGeom>
          <a:noFill/>
        </p:spPr>
        <p:txBody>
          <a:bodyPr wrap="square" rtlCol="0">
            <a:spAutoFit/>
          </a:bodyPr>
          <a:lstStyle/>
          <a:p>
            <a:r>
              <a:rPr lang="en-US" sz="1100" u="sng" dirty="0" smtClean="0"/>
              <a:t>*</a:t>
            </a:r>
            <a:r>
              <a:rPr lang="en-US" sz="1100" b="1" u="sng" dirty="0" smtClean="0"/>
              <a:t>Corrupt Leaders</a:t>
            </a:r>
          </a:p>
          <a:p>
            <a:r>
              <a:rPr lang="en-US" sz="1100" dirty="0" smtClean="0"/>
              <a:t>-</a:t>
            </a:r>
            <a:r>
              <a:rPr lang="en-US" sz="1100" dirty="0" smtClean="0">
                <a:solidFill>
                  <a:srgbClr val="C00000"/>
                </a:solidFill>
              </a:rPr>
              <a:t>Castro, Batista</a:t>
            </a:r>
            <a:r>
              <a:rPr lang="en-US" sz="1100" dirty="0" smtClean="0"/>
              <a:t>, </a:t>
            </a:r>
            <a:r>
              <a:rPr lang="en-US" sz="1100" dirty="0" err="1" smtClean="0">
                <a:solidFill>
                  <a:srgbClr val="00B0F0"/>
                </a:solidFill>
              </a:rPr>
              <a:t>Somozas</a:t>
            </a:r>
            <a:endParaRPr lang="en-US" sz="1100" dirty="0" smtClean="0">
              <a:solidFill>
                <a:srgbClr val="00B0F0"/>
              </a:solidFill>
            </a:endParaRPr>
          </a:p>
          <a:p>
            <a:r>
              <a:rPr lang="en-US" sz="1100" dirty="0" smtClean="0"/>
              <a:t>-eliminated political competition</a:t>
            </a:r>
          </a:p>
          <a:p>
            <a:r>
              <a:rPr lang="en-US" sz="1100" dirty="0" smtClean="0"/>
              <a:t>-façade of democracy</a:t>
            </a:r>
          </a:p>
          <a:p>
            <a:r>
              <a:rPr lang="en-US" sz="1100" dirty="0" smtClean="0"/>
              <a:t>-violence and censorship to control rebels</a:t>
            </a:r>
          </a:p>
          <a:p>
            <a:r>
              <a:rPr lang="en-US" sz="1100" b="1" u="sng" dirty="0" smtClean="0"/>
              <a:t>*Attempted Revolutions</a:t>
            </a:r>
          </a:p>
          <a:p>
            <a:r>
              <a:rPr lang="en-US" sz="1100" dirty="0" smtClean="0"/>
              <a:t>-</a:t>
            </a:r>
            <a:r>
              <a:rPr lang="en-US" sz="1100" dirty="0" smtClean="0">
                <a:solidFill>
                  <a:srgbClr val="C00000"/>
                </a:solidFill>
              </a:rPr>
              <a:t>San Martin</a:t>
            </a:r>
            <a:r>
              <a:rPr lang="en-US" sz="1100" dirty="0" smtClean="0">
                <a:solidFill>
                  <a:srgbClr val="00B0F0"/>
                </a:solidFill>
              </a:rPr>
              <a:t>, </a:t>
            </a:r>
            <a:r>
              <a:rPr lang="en-US" sz="1100" dirty="0" err="1" smtClean="0">
                <a:solidFill>
                  <a:srgbClr val="00B0F0"/>
                </a:solidFill>
              </a:rPr>
              <a:t>Zelaya</a:t>
            </a:r>
            <a:endParaRPr lang="en-US" sz="1100" dirty="0" smtClean="0">
              <a:solidFill>
                <a:srgbClr val="00B0F0"/>
              </a:solidFill>
            </a:endParaRPr>
          </a:p>
          <a:p>
            <a:r>
              <a:rPr lang="en-US" sz="1100" b="1" u="sng" dirty="0" smtClean="0"/>
              <a:t>*US Support</a:t>
            </a:r>
          </a:p>
          <a:p>
            <a:r>
              <a:rPr lang="en-US" sz="1100" dirty="0" smtClean="0"/>
              <a:t>-</a:t>
            </a:r>
            <a:r>
              <a:rPr lang="en-US" sz="1100" dirty="0" smtClean="0">
                <a:solidFill>
                  <a:srgbClr val="C00000"/>
                </a:solidFill>
              </a:rPr>
              <a:t>Batista</a:t>
            </a:r>
            <a:r>
              <a:rPr lang="en-US" sz="1100" dirty="0" smtClean="0">
                <a:solidFill>
                  <a:srgbClr val="00B0F0"/>
                </a:solidFill>
              </a:rPr>
              <a:t>, US Alliance for Progress</a:t>
            </a:r>
          </a:p>
          <a:p>
            <a:r>
              <a:rPr lang="en-US" sz="1100" b="1" u="sng" dirty="0" smtClean="0"/>
              <a:t>*US Disapproval</a:t>
            </a:r>
          </a:p>
          <a:p>
            <a:r>
              <a:rPr lang="en-US" sz="1100" dirty="0" smtClean="0"/>
              <a:t>-</a:t>
            </a:r>
            <a:r>
              <a:rPr lang="en-US" sz="1100" dirty="0" smtClean="0">
                <a:solidFill>
                  <a:srgbClr val="C00000"/>
                </a:solidFill>
              </a:rPr>
              <a:t>tried to get Batista to leave; disagreed with Castro; </a:t>
            </a:r>
            <a:r>
              <a:rPr lang="en-US" sz="1100" dirty="0" smtClean="0">
                <a:solidFill>
                  <a:srgbClr val="00B0F0"/>
                </a:solidFill>
              </a:rPr>
              <a:t>turned against violent </a:t>
            </a:r>
            <a:r>
              <a:rPr lang="en-US" sz="1100" dirty="0" err="1" smtClean="0">
                <a:solidFill>
                  <a:srgbClr val="00B0F0"/>
                </a:solidFill>
              </a:rPr>
              <a:t>Somozas</a:t>
            </a:r>
            <a:endParaRPr lang="en-US" sz="1100" dirty="0" smtClean="0">
              <a:solidFill>
                <a:srgbClr val="00B0F0"/>
              </a:solidFill>
            </a:endParaRPr>
          </a:p>
          <a:p>
            <a:r>
              <a:rPr lang="en-US" sz="1100" b="1" u="sng" dirty="0" smtClean="0"/>
              <a:t>*Unpopular Leaders</a:t>
            </a:r>
          </a:p>
          <a:p>
            <a:r>
              <a:rPr lang="en-US" sz="1100" dirty="0" smtClean="0"/>
              <a:t>-</a:t>
            </a:r>
            <a:r>
              <a:rPr lang="en-US" sz="1100" dirty="0" smtClean="0">
                <a:solidFill>
                  <a:srgbClr val="C00000"/>
                </a:solidFill>
              </a:rPr>
              <a:t>Batista</a:t>
            </a:r>
            <a:r>
              <a:rPr lang="en-US" sz="1100" dirty="0" smtClean="0"/>
              <a:t>, </a:t>
            </a:r>
            <a:r>
              <a:rPr lang="en-US" sz="1100" dirty="0" err="1" smtClean="0">
                <a:solidFill>
                  <a:srgbClr val="00B0F0"/>
                </a:solidFill>
              </a:rPr>
              <a:t>Somozas</a:t>
            </a:r>
            <a:r>
              <a:rPr lang="en-US" sz="1100" dirty="0" smtClean="0"/>
              <a:t>, only popular within elite upper                                 class</a:t>
            </a:r>
          </a:p>
          <a:p>
            <a:endParaRPr lang="en-US" sz="1100" b="1" dirty="0" smtClean="0"/>
          </a:p>
          <a:p>
            <a:endParaRPr lang="en-US" sz="1100" dirty="0"/>
          </a:p>
        </p:txBody>
      </p:sp>
      <p:sp>
        <p:nvSpPr>
          <p:cNvPr id="11" name="TextBox 10"/>
          <p:cNvSpPr txBox="1"/>
          <p:nvPr/>
        </p:nvSpPr>
        <p:spPr>
          <a:xfrm>
            <a:off x="990600" y="1447800"/>
            <a:ext cx="2209800" cy="3970318"/>
          </a:xfrm>
          <a:prstGeom prst="rect">
            <a:avLst/>
          </a:prstGeom>
          <a:noFill/>
        </p:spPr>
        <p:txBody>
          <a:bodyPr wrap="square" rtlCol="0">
            <a:spAutoFit/>
          </a:bodyPr>
          <a:lstStyle/>
          <a:p>
            <a:r>
              <a:rPr lang="en-US" dirty="0" smtClean="0">
                <a:solidFill>
                  <a:srgbClr val="C00000"/>
                </a:solidFill>
              </a:rPr>
              <a:t>-Castro was popular only among the exploited workers</a:t>
            </a:r>
          </a:p>
          <a:p>
            <a:r>
              <a:rPr lang="en-US" dirty="0" smtClean="0">
                <a:solidFill>
                  <a:srgbClr val="C00000"/>
                </a:solidFill>
              </a:rPr>
              <a:t>-Castro tried to spread his ideals to rest of Latin America</a:t>
            </a:r>
          </a:p>
          <a:p>
            <a:r>
              <a:rPr lang="en-US" dirty="0" smtClean="0">
                <a:solidFill>
                  <a:srgbClr val="C00000"/>
                </a:solidFill>
              </a:rPr>
              <a:t>-Self-proclaimed Communist</a:t>
            </a:r>
          </a:p>
          <a:p>
            <a:r>
              <a:rPr lang="en-US" dirty="0" smtClean="0">
                <a:solidFill>
                  <a:srgbClr val="C00000"/>
                </a:solidFill>
              </a:rPr>
              <a:t>-Allies with Soviet Union</a:t>
            </a:r>
          </a:p>
          <a:p>
            <a:r>
              <a:rPr lang="en-US" dirty="0" smtClean="0">
                <a:solidFill>
                  <a:srgbClr val="C00000"/>
                </a:solidFill>
              </a:rPr>
              <a:t>-Blamed US for problems</a:t>
            </a:r>
            <a:endParaRPr lang="en-US" dirty="0">
              <a:solidFill>
                <a:srgbClr val="C00000"/>
              </a:solidFill>
            </a:endParaRPr>
          </a:p>
        </p:txBody>
      </p:sp>
      <p:sp>
        <p:nvSpPr>
          <p:cNvPr id="12" name="TextBox 11"/>
          <p:cNvSpPr txBox="1"/>
          <p:nvPr/>
        </p:nvSpPr>
        <p:spPr>
          <a:xfrm>
            <a:off x="5715000" y="1295400"/>
            <a:ext cx="2743200" cy="3139321"/>
          </a:xfrm>
          <a:prstGeom prst="rect">
            <a:avLst/>
          </a:prstGeom>
          <a:noFill/>
        </p:spPr>
        <p:txBody>
          <a:bodyPr wrap="square" rtlCol="0">
            <a:spAutoFit/>
          </a:bodyPr>
          <a:lstStyle/>
          <a:p>
            <a:r>
              <a:rPr lang="en-US" dirty="0" smtClean="0">
                <a:solidFill>
                  <a:srgbClr val="00B0F0"/>
                </a:solidFill>
              </a:rPr>
              <a:t>-</a:t>
            </a:r>
            <a:r>
              <a:rPr lang="en-US" dirty="0" err="1" smtClean="0">
                <a:solidFill>
                  <a:srgbClr val="00B0F0"/>
                </a:solidFill>
              </a:rPr>
              <a:t>Somozas</a:t>
            </a:r>
            <a:r>
              <a:rPr lang="en-US" dirty="0" smtClean="0">
                <a:solidFill>
                  <a:srgbClr val="00B0F0"/>
                </a:solidFill>
              </a:rPr>
              <a:t> kept vast majority of money from foreign aid</a:t>
            </a:r>
          </a:p>
          <a:p>
            <a:r>
              <a:rPr lang="en-US" dirty="0" smtClean="0">
                <a:solidFill>
                  <a:srgbClr val="00B0F0"/>
                </a:solidFill>
              </a:rPr>
              <a:t>-</a:t>
            </a:r>
            <a:r>
              <a:rPr lang="en-US" dirty="0" err="1" smtClean="0">
                <a:solidFill>
                  <a:srgbClr val="00B0F0"/>
                </a:solidFill>
              </a:rPr>
              <a:t>Somozas</a:t>
            </a:r>
            <a:r>
              <a:rPr lang="en-US" dirty="0" smtClean="0">
                <a:solidFill>
                  <a:srgbClr val="00B0F0"/>
                </a:solidFill>
              </a:rPr>
              <a:t> maintained democratic façade</a:t>
            </a:r>
          </a:p>
          <a:p>
            <a:r>
              <a:rPr lang="en-US" dirty="0" smtClean="0">
                <a:solidFill>
                  <a:srgbClr val="00B0F0"/>
                </a:solidFill>
              </a:rPr>
              <a:t>-1972 Christmas Earthquake sparked serious actions by rebels</a:t>
            </a:r>
            <a:br>
              <a:rPr lang="en-US" dirty="0" smtClean="0">
                <a:solidFill>
                  <a:srgbClr val="00B0F0"/>
                </a:solidFill>
              </a:rPr>
            </a:br>
            <a:r>
              <a:rPr lang="en-US" dirty="0" smtClean="0">
                <a:solidFill>
                  <a:srgbClr val="00B0F0"/>
                </a:solidFill>
              </a:rPr>
              <a:t>-FSLN supported by people from all demographics </a:t>
            </a:r>
            <a:endParaRPr lang="en-US" dirty="0">
              <a:solidFill>
                <a:srgbClr val="00B0F0"/>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381000" y="609600"/>
            <a:ext cx="5638800" cy="58674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3276600" y="685800"/>
            <a:ext cx="5715000" cy="58674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sp>
        <p:nvSpPr>
          <p:cNvPr id="9" name="TextBox 8"/>
          <p:cNvSpPr txBox="1"/>
          <p:nvPr/>
        </p:nvSpPr>
        <p:spPr>
          <a:xfrm>
            <a:off x="3657600" y="6273225"/>
            <a:ext cx="1893467" cy="584775"/>
          </a:xfrm>
          <a:prstGeom prst="rect">
            <a:avLst/>
          </a:prstGeom>
          <a:noFill/>
        </p:spPr>
        <p:txBody>
          <a:bodyPr wrap="none" rtlCol="0">
            <a:spAutoFit/>
          </a:bodyPr>
          <a:lstStyle/>
          <a:p>
            <a:r>
              <a:rPr lang="en-US" sz="3200" dirty="0" smtClean="0"/>
              <a:t>Economy</a:t>
            </a:r>
            <a:endParaRPr lang="en-US" sz="3200" dirty="0"/>
          </a:p>
        </p:txBody>
      </p:sp>
      <p:sp>
        <p:nvSpPr>
          <p:cNvPr id="10" name="TextBox 9"/>
          <p:cNvSpPr txBox="1"/>
          <p:nvPr/>
        </p:nvSpPr>
        <p:spPr>
          <a:xfrm>
            <a:off x="2286000" y="228600"/>
            <a:ext cx="1164101" cy="584775"/>
          </a:xfrm>
          <a:prstGeom prst="rect">
            <a:avLst/>
          </a:prstGeom>
          <a:noFill/>
        </p:spPr>
        <p:txBody>
          <a:bodyPr wrap="none" rtlCol="0">
            <a:spAutoFit/>
          </a:bodyPr>
          <a:lstStyle/>
          <a:p>
            <a:r>
              <a:rPr lang="en-US" sz="3200" dirty="0" smtClean="0">
                <a:solidFill>
                  <a:srgbClr val="C00000"/>
                </a:solidFill>
              </a:rPr>
              <a:t>Cuba</a:t>
            </a:r>
            <a:endParaRPr lang="en-US" sz="3200" dirty="0">
              <a:solidFill>
                <a:srgbClr val="C00000"/>
              </a:solidFill>
            </a:endParaRPr>
          </a:p>
        </p:txBody>
      </p:sp>
      <p:sp>
        <p:nvSpPr>
          <p:cNvPr id="11" name="TextBox 10"/>
          <p:cNvSpPr txBox="1"/>
          <p:nvPr/>
        </p:nvSpPr>
        <p:spPr>
          <a:xfrm>
            <a:off x="5410200" y="228600"/>
            <a:ext cx="2052165" cy="584775"/>
          </a:xfrm>
          <a:prstGeom prst="rect">
            <a:avLst/>
          </a:prstGeom>
          <a:noFill/>
        </p:spPr>
        <p:txBody>
          <a:bodyPr wrap="none" rtlCol="0">
            <a:spAutoFit/>
          </a:bodyPr>
          <a:lstStyle/>
          <a:p>
            <a:r>
              <a:rPr lang="en-US" sz="3200" dirty="0" smtClean="0">
                <a:solidFill>
                  <a:srgbClr val="00B0F0"/>
                </a:solidFill>
              </a:rPr>
              <a:t>Nicaragua</a:t>
            </a:r>
            <a:endParaRPr lang="en-US" sz="3200" dirty="0">
              <a:solidFill>
                <a:srgbClr val="00B0F0"/>
              </a:solidFill>
            </a:endParaRPr>
          </a:p>
        </p:txBody>
      </p:sp>
      <p:sp>
        <p:nvSpPr>
          <p:cNvPr id="12" name="TextBox 11"/>
          <p:cNvSpPr txBox="1"/>
          <p:nvPr/>
        </p:nvSpPr>
        <p:spPr>
          <a:xfrm>
            <a:off x="990600" y="1600200"/>
            <a:ext cx="2877775" cy="3970318"/>
          </a:xfrm>
          <a:prstGeom prst="rect">
            <a:avLst/>
          </a:prstGeom>
          <a:noFill/>
        </p:spPr>
        <p:txBody>
          <a:bodyPr wrap="none" rtlCol="0">
            <a:spAutoFit/>
          </a:bodyPr>
          <a:lstStyle/>
          <a:p>
            <a:pPr>
              <a:buFontTx/>
              <a:buChar char="-"/>
            </a:pPr>
            <a:r>
              <a:rPr lang="en-US" dirty="0" smtClean="0">
                <a:solidFill>
                  <a:srgbClr val="C00000"/>
                </a:solidFill>
              </a:rPr>
              <a:t>Extremely dependent on</a:t>
            </a:r>
          </a:p>
          <a:p>
            <a:r>
              <a:rPr lang="en-US" dirty="0" smtClean="0">
                <a:solidFill>
                  <a:srgbClr val="C00000"/>
                </a:solidFill>
              </a:rPr>
              <a:t>the US to buy raw, Cuban </a:t>
            </a:r>
          </a:p>
          <a:p>
            <a:r>
              <a:rPr lang="en-US" dirty="0" smtClean="0">
                <a:solidFill>
                  <a:srgbClr val="C00000"/>
                </a:solidFill>
              </a:rPr>
              <a:t>exports and to supply </a:t>
            </a:r>
          </a:p>
          <a:p>
            <a:r>
              <a:rPr lang="en-US" dirty="0" smtClean="0">
                <a:solidFill>
                  <a:srgbClr val="C00000"/>
                </a:solidFill>
              </a:rPr>
              <a:t>them with finished </a:t>
            </a:r>
          </a:p>
          <a:p>
            <a:r>
              <a:rPr lang="en-US" dirty="0" smtClean="0">
                <a:solidFill>
                  <a:srgbClr val="C00000"/>
                </a:solidFill>
              </a:rPr>
              <a:t>imports </a:t>
            </a:r>
          </a:p>
          <a:p>
            <a:endParaRPr lang="en-US" dirty="0" smtClean="0">
              <a:solidFill>
                <a:srgbClr val="C00000"/>
              </a:solidFill>
            </a:endParaRPr>
          </a:p>
          <a:p>
            <a:pPr>
              <a:buFontTx/>
              <a:buChar char="-"/>
            </a:pPr>
            <a:r>
              <a:rPr lang="en-US" dirty="0" smtClean="0">
                <a:solidFill>
                  <a:srgbClr val="C00000"/>
                </a:solidFill>
              </a:rPr>
              <a:t>Almost impossible for</a:t>
            </a:r>
          </a:p>
          <a:p>
            <a:r>
              <a:rPr lang="en-US" dirty="0" smtClean="0">
                <a:solidFill>
                  <a:srgbClr val="C00000"/>
                </a:solidFill>
              </a:rPr>
              <a:t>middle class to succeed</a:t>
            </a:r>
          </a:p>
          <a:p>
            <a:r>
              <a:rPr lang="en-US" dirty="0" smtClean="0">
                <a:solidFill>
                  <a:srgbClr val="C00000"/>
                </a:solidFill>
              </a:rPr>
              <a:t>in business, the US</a:t>
            </a:r>
          </a:p>
          <a:p>
            <a:r>
              <a:rPr lang="en-US" dirty="0" smtClean="0">
                <a:solidFill>
                  <a:srgbClr val="C00000"/>
                </a:solidFill>
              </a:rPr>
              <a:t>could produce the same</a:t>
            </a:r>
          </a:p>
          <a:p>
            <a:r>
              <a:rPr lang="en-US" dirty="0" smtClean="0">
                <a:solidFill>
                  <a:srgbClr val="C00000"/>
                </a:solidFill>
              </a:rPr>
              <a:t>products cheaper, faster,</a:t>
            </a:r>
          </a:p>
          <a:p>
            <a:r>
              <a:rPr lang="en-US" dirty="0" smtClean="0">
                <a:solidFill>
                  <a:srgbClr val="C00000"/>
                </a:solidFill>
              </a:rPr>
              <a:t>and at a higher quality</a:t>
            </a:r>
          </a:p>
          <a:p>
            <a:endParaRPr lang="en-US" dirty="0" smtClean="0">
              <a:solidFill>
                <a:srgbClr val="C00000"/>
              </a:solidFill>
            </a:endParaRPr>
          </a:p>
          <a:p>
            <a:endParaRPr lang="en-US" dirty="0" smtClean="0">
              <a:solidFill>
                <a:srgbClr val="C00000"/>
              </a:solidFill>
            </a:endParaRPr>
          </a:p>
        </p:txBody>
      </p:sp>
      <p:sp>
        <p:nvSpPr>
          <p:cNvPr id="13" name="TextBox 12"/>
          <p:cNvSpPr txBox="1"/>
          <p:nvPr/>
        </p:nvSpPr>
        <p:spPr>
          <a:xfrm>
            <a:off x="4267200" y="1981200"/>
            <a:ext cx="45719" cy="369332"/>
          </a:xfrm>
          <a:prstGeom prst="rect">
            <a:avLst/>
          </a:prstGeom>
          <a:noFill/>
        </p:spPr>
        <p:txBody>
          <a:bodyPr wrap="square" rtlCol="0">
            <a:spAutoFit/>
          </a:bodyPr>
          <a:lstStyle/>
          <a:p>
            <a:r>
              <a:rPr lang="en-US" dirty="0" smtClean="0"/>
              <a:t> </a:t>
            </a:r>
            <a:endParaRPr lang="en-US" dirty="0"/>
          </a:p>
        </p:txBody>
      </p:sp>
      <p:sp>
        <p:nvSpPr>
          <p:cNvPr id="15" name="TextBox 14"/>
          <p:cNvSpPr txBox="1"/>
          <p:nvPr/>
        </p:nvSpPr>
        <p:spPr>
          <a:xfrm>
            <a:off x="3886200" y="1981200"/>
            <a:ext cx="2121093" cy="2031325"/>
          </a:xfrm>
          <a:prstGeom prst="rect">
            <a:avLst/>
          </a:prstGeom>
          <a:noFill/>
        </p:spPr>
        <p:txBody>
          <a:bodyPr wrap="none" rtlCol="0">
            <a:spAutoFit/>
          </a:bodyPr>
          <a:lstStyle/>
          <a:p>
            <a:pPr>
              <a:buFontTx/>
              <a:buChar char="-"/>
            </a:pPr>
            <a:r>
              <a:rPr lang="en-US" dirty="0" smtClean="0"/>
              <a:t>Dominated by</a:t>
            </a:r>
          </a:p>
          <a:p>
            <a:r>
              <a:rPr lang="en-US" dirty="0" smtClean="0"/>
              <a:t>small, wealthy elite</a:t>
            </a:r>
          </a:p>
          <a:p>
            <a:endParaRPr lang="en-US" dirty="0" smtClean="0"/>
          </a:p>
          <a:p>
            <a:pPr>
              <a:buFontTx/>
              <a:buChar char="-"/>
            </a:pPr>
            <a:r>
              <a:rPr lang="en-US" dirty="0" smtClean="0"/>
              <a:t>Dependent on </a:t>
            </a:r>
          </a:p>
          <a:p>
            <a:r>
              <a:rPr lang="en-US" dirty="0" smtClean="0"/>
              <a:t>foreign nations</a:t>
            </a:r>
          </a:p>
          <a:p>
            <a:endParaRPr lang="en-US" dirty="0" smtClean="0"/>
          </a:p>
          <a:p>
            <a:endParaRPr lang="en-US" dirty="0" smtClean="0"/>
          </a:p>
        </p:txBody>
      </p:sp>
      <p:sp>
        <p:nvSpPr>
          <p:cNvPr id="16" name="TextBox 15"/>
          <p:cNvSpPr txBox="1"/>
          <p:nvPr/>
        </p:nvSpPr>
        <p:spPr>
          <a:xfrm>
            <a:off x="5867400" y="1524000"/>
            <a:ext cx="3283912" cy="3139321"/>
          </a:xfrm>
          <a:prstGeom prst="rect">
            <a:avLst/>
          </a:prstGeom>
          <a:noFill/>
        </p:spPr>
        <p:txBody>
          <a:bodyPr wrap="none" rtlCol="0">
            <a:spAutoFit/>
          </a:bodyPr>
          <a:lstStyle/>
          <a:p>
            <a:pPr>
              <a:buFontTx/>
              <a:buChar char="-"/>
            </a:pPr>
            <a:r>
              <a:rPr lang="en-US" dirty="0" smtClean="0">
                <a:solidFill>
                  <a:srgbClr val="00B0F0"/>
                </a:solidFill>
              </a:rPr>
              <a:t>Began as a strong, self </a:t>
            </a:r>
          </a:p>
          <a:p>
            <a:r>
              <a:rPr lang="en-US" dirty="0" smtClean="0">
                <a:solidFill>
                  <a:srgbClr val="00B0F0"/>
                </a:solidFill>
              </a:rPr>
              <a:t>sufficient economy but as they</a:t>
            </a:r>
          </a:p>
          <a:p>
            <a:r>
              <a:rPr lang="en-US" dirty="0" smtClean="0">
                <a:solidFill>
                  <a:srgbClr val="00B0F0"/>
                </a:solidFill>
              </a:rPr>
              <a:t>started to export coffee they </a:t>
            </a:r>
          </a:p>
          <a:p>
            <a:r>
              <a:rPr lang="en-US" dirty="0" smtClean="0">
                <a:solidFill>
                  <a:srgbClr val="00B0F0"/>
                </a:solidFill>
              </a:rPr>
              <a:t>soon became a banana </a:t>
            </a:r>
          </a:p>
          <a:p>
            <a:r>
              <a:rPr lang="en-US" dirty="0" smtClean="0">
                <a:solidFill>
                  <a:srgbClr val="00B0F0"/>
                </a:solidFill>
              </a:rPr>
              <a:t>Republic</a:t>
            </a:r>
          </a:p>
          <a:p>
            <a:endParaRPr lang="en-US" dirty="0" smtClean="0">
              <a:solidFill>
                <a:srgbClr val="00B0F0"/>
              </a:solidFill>
            </a:endParaRPr>
          </a:p>
          <a:p>
            <a:endParaRPr lang="en-US" dirty="0" smtClean="0">
              <a:solidFill>
                <a:srgbClr val="00B0F0"/>
              </a:solidFill>
            </a:endParaRPr>
          </a:p>
          <a:p>
            <a:pPr>
              <a:buFontTx/>
              <a:buChar char="-"/>
            </a:pPr>
            <a:r>
              <a:rPr lang="en-US" dirty="0" smtClean="0">
                <a:solidFill>
                  <a:srgbClr val="00B0F0"/>
                </a:solidFill>
              </a:rPr>
              <a:t>Receives money from US for </a:t>
            </a:r>
          </a:p>
          <a:p>
            <a:r>
              <a:rPr lang="en-US" dirty="0" smtClean="0">
                <a:solidFill>
                  <a:srgbClr val="00B0F0"/>
                </a:solidFill>
              </a:rPr>
              <a:t>the US Alliance for Progress,</a:t>
            </a:r>
          </a:p>
          <a:p>
            <a:r>
              <a:rPr lang="en-US" dirty="0" smtClean="0">
                <a:solidFill>
                  <a:srgbClr val="00B0F0"/>
                </a:solidFill>
              </a:rPr>
              <a:t>however most of this money </a:t>
            </a:r>
          </a:p>
          <a:p>
            <a:r>
              <a:rPr lang="en-US" dirty="0" smtClean="0">
                <a:solidFill>
                  <a:srgbClr val="00B0F0"/>
                </a:solidFill>
              </a:rPr>
              <a:t>never reached the people</a:t>
            </a:r>
            <a:endParaRPr lang="en-US" dirty="0">
              <a:solidFill>
                <a:srgbClr val="00B0F0"/>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smtClean="0">
                <a:effectLst>
                  <a:outerShdw blurRad="38100" dist="38100" dir="2700000" algn="tl">
                    <a:srgbClr val="000000">
                      <a:alpha val="43137"/>
                    </a:srgbClr>
                  </a:outerShdw>
                </a:effectLst>
              </a:rPr>
              <a:t>Thesis</a:t>
            </a:r>
            <a:endParaRPr lang="en-US" sz="6000"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lstStyle/>
          <a:p>
            <a:pPr algn="ctr">
              <a:buNone/>
            </a:pPr>
            <a:r>
              <a:rPr lang="en-US" sz="4400" dirty="0" smtClean="0"/>
              <a:t>	Corrupt government officials and economic dependence on foreign powers caused  the revolutions in Cuba and Nicaragua, which resulted in leftist policies.</a:t>
            </a:r>
            <a:endParaRPr lang="en-US" sz="4400"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337</TotalTime>
  <Words>250</Words>
  <Application>Microsoft Office PowerPoint</Application>
  <PresentationFormat>On-screen Show (4:3)</PresentationFormat>
  <Paragraphs>65</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Apex</vt:lpstr>
      <vt:lpstr>20th Century Revolutions: Cuba and Nicaragua</vt:lpstr>
      <vt:lpstr>Cuba</vt:lpstr>
      <vt:lpstr>Nicaragua</vt:lpstr>
      <vt:lpstr>Slide 4</vt:lpstr>
      <vt:lpstr>Slide 5</vt:lpstr>
      <vt:lpstr>Thesis</vt:lpstr>
    </vt:vector>
  </TitlesOfParts>
  <Company>MICDS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Cuba &amp; Nicaragua: 20th Century Revolutions</dc:title>
  <dc:creator>MICDS Student</dc:creator>
  <cp:lastModifiedBy>MICDS Student</cp:lastModifiedBy>
  <cp:revision>43</cp:revision>
  <dcterms:created xsi:type="dcterms:W3CDTF">2010-12-16T02:00:21Z</dcterms:created>
  <dcterms:modified xsi:type="dcterms:W3CDTF">2010-12-17T15:33:38Z</dcterms:modified>
</cp:coreProperties>
</file>